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11/24/2018</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11/24/2018</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92D050"/>
            </a:solidFill>
          </a:ln>
        </p:spPr>
        <p:txBody>
          <a:bodyPr/>
          <a:lstStyle/>
          <a:p>
            <a:r>
              <a:rPr lang="en-US" dirty="0" err="1" smtClean="0"/>
              <a:t>Integumentary</a:t>
            </a:r>
            <a:r>
              <a:rPr lang="en-US" dirty="0" smtClean="0"/>
              <a:t> System</a:t>
            </a:r>
            <a:r>
              <a:rPr lang="en-US" dirty="0" smtClean="0">
                <a:solidFill>
                  <a:srgbClr val="C00000"/>
                </a:solidFill>
              </a:rPr>
              <a:t>-1</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sz="6600" dirty="0" smtClean="0">
                <a:solidFill>
                  <a:srgbClr val="C00000"/>
                </a:solidFill>
              </a:rPr>
              <a:t>Lec.7</a:t>
            </a:r>
            <a:endParaRPr lang="en-US" sz="66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800" dirty="0" smtClean="0">
                <a:solidFill>
                  <a:schemeClr val="accent2">
                    <a:lumMod val="75000"/>
                  </a:schemeClr>
                </a:solidFill>
              </a:rPr>
              <a:t>الجلد في الاسماك </a:t>
            </a:r>
            <a:endParaRPr lang="en-US" sz="2800" dirty="0">
              <a:solidFill>
                <a:schemeClr val="accent2">
                  <a:lumMod val="75000"/>
                </a:schemeClr>
              </a:solidFill>
            </a:endParaRPr>
          </a:p>
        </p:txBody>
      </p:sp>
      <p:sp>
        <p:nvSpPr>
          <p:cNvPr id="3" name="Content Placeholder 2"/>
          <p:cNvSpPr>
            <a:spLocks noGrp="1"/>
          </p:cNvSpPr>
          <p:nvPr>
            <p:ph idx="1"/>
          </p:nvPr>
        </p:nvSpPr>
        <p:spPr>
          <a:xfrm>
            <a:off x="914400" y="1143000"/>
            <a:ext cx="7772400" cy="5212560"/>
          </a:xfrm>
        </p:spPr>
        <p:txBody>
          <a:bodyPr>
            <a:normAutofit fontScale="85000" lnSpcReduction="20000"/>
          </a:bodyPr>
          <a:lstStyle/>
          <a:p>
            <a:pPr algn="just" rtl="1">
              <a:buNone/>
            </a:pPr>
            <a:r>
              <a:rPr lang="ar-IQ" dirty="0" smtClean="0"/>
              <a:t>يتكون الجلد في الاسماك من طبقتين، البشرة (</a:t>
            </a:r>
            <a:r>
              <a:rPr lang="en-US" dirty="0" smtClean="0"/>
              <a:t>Epidermis</a:t>
            </a:r>
            <a:r>
              <a:rPr lang="ar-IQ" dirty="0" smtClean="0"/>
              <a:t>) والأدمة (</a:t>
            </a:r>
            <a:r>
              <a:rPr lang="en-US" dirty="0" smtClean="0"/>
              <a:t>Dermis</a:t>
            </a:r>
            <a:r>
              <a:rPr lang="ar-IQ" dirty="0" smtClean="0"/>
              <a:t>). وينعدم فيه الكيراتين بالكامل في حين تكثر فيه الغدد المخاطية كلية ودورية الإفراز أحادية الخلية، كما توجد فيه غدد متعددة الخلايا أيضا. والمخاط المفرز (كلايكوبروتين </a:t>
            </a:r>
            <a:r>
              <a:rPr lang="en-US" dirty="0" smtClean="0"/>
              <a:t>Glycoprotein</a:t>
            </a:r>
            <a:r>
              <a:rPr lang="ar-IQ" dirty="0" smtClean="0"/>
              <a:t>) معقد يحتوي بروتين البوميني ويعمل على تنظيف الجسم مما علق به من مواد وأحياء مجهرية، ويقوم بتقليل الاحتكاك بين الماء والجسم ومن ثم فإنه يقلل من الطاقة المصروفة في الحركة. كما يعمل على حفظ التوازن الأزموزي من خلال إبطاء مرور الماء والأيونات بين المحيطين الداخلي والخارجي. وبشكل عام تكون الغدد أكثر عدداً عندما تقل القشور في الجلد. والطبقة تحت الجلدية (</a:t>
            </a:r>
            <a:r>
              <a:rPr lang="en-US" dirty="0" err="1" smtClean="0"/>
              <a:t>Subcutis</a:t>
            </a:r>
            <a:r>
              <a:rPr lang="ar-SY" dirty="0" smtClean="0"/>
              <a:t>) جيدة النمو في الأسماك وهي مرتبطة بشكل وثيق مع الأدمة ويعد الكثير من الباحثين الذين درسوا الجلد في الأسماك هذه الطبقة من طبقات الجلد بسبب هذا الارتباط والتداخل الوثيق.</a:t>
            </a:r>
            <a:endParaRPr lang="en-US" dirty="0" smtClean="0"/>
          </a:p>
          <a:p>
            <a:pPr algn="just" rt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3200" dirty="0" smtClean="0">
                <a:solidFill>
                  <a:schemeClr val="accent2">
                    <a:lumMod val="75000"/>
                  </a:schemeClr>
                </a:solidFill>
              </a:rPr>
              <a:t>الاسماك الغضروفية </a:t>
            </a:r>
            <a:endParaRPr lang="en-US" sz="3200" dirty="0">
              <a:solidFill>
                <a:schemeClr val="accent2">
                  <a:lumMod val="75000"/>
                </a:schemeClr>
              </a:solidFill>
            </a:endParaRPr>
          </a:p>
        </p:txBody>
      </p:sp>
      <p:sp>
        <p:nvSpPr>
          <p:cNvPr id="3" name="Content Placeholder 2"/>
          <p:cNvSpPr>
            <a:spLocks noGrp="1"/>
          </p:cNvSpPr>
          <p:nvPr>
            <p:ph idx="1"/>
          </p:nvPr>
        </p:nvSpPr>
        <p:spPr>
          <a:xfrm>
            <a:off x="914400" y="1066800"/>
            <a:ext cx="7772400" cy="5288760"/>
          </a:xfrm>
        </p:spPr>
        <p:txBody>
          <a:bodyPr>
            <a:normAutofit fontScale="70000" lnSpcReduction="20000"/>
          </a:bodyPr>
          <a:lstStyle/>
          <a:p>
            <a:pPr algn="just" rtl="1">
              <a:buNone/>
            </a:pPr>
            <a:r>
              <a:rPr lang="ar-IQ" sz="2400" dirty="0" smtClean="0"/>
              <a:t>تكون طبقة البشرة رقيقة في كلب البحر، وهي مكونة من نسيج ظهاري حرشفي طبقي، الخلايا السطحية فيه مسطحة، أما خلايا الطبقة القاعدية فتكون عمودية ونشطة انقساميا إذ تكون مسؤولة عن تكوين البشرة بأكملها. وبين الخلايا الظهارية الحرشفية الكثير من الخلايا الفارزة للمخاط. اما طبقة الادمة فتتكون من طبقة سطحية من نسيج ضام مفكك تدعى بالطبقة المنحلة او المفككة (</a:t>
            </a:r>
            <a:r>
              <a:rPr lang="en-US" sz="2400" dirty="0" smtClean="0"/>
              <a:t>Stratum </a:t>
            </a:r>
            <a:r>
              <a:rPr lang="en-US" sz="2400" dirty="0" err="1" smtClean="0"/>
              <a:t>Laxum</a:t>
            </a:r>
            <a:r>
              <a:rPr lang="ar-IQ" sz="2400" dirty="0" smtClean="0"/>
              <a:t>) وطبقة من نسيج ضام أكثف تدعى بالطبقة المتراصة (</a:t>
            </a:r>
            <a:r>
              <a:rPr lang="en-US" sz="2400" dirty="0" smtClean="0"/>
              <a:t>Stratum </a:t>
            </a:r>
            <a:r>
              <a:rPr lang="en-US" sz="2400" dirty="0" err="1" smtClean="0"/>
              <a:t>Compactum</a:t>
            </a:r>
            <a:r>
              <a:rPr lang="ar-IQ" sz="2400" dirty="0" smtClean="0"/>
              <a:t>)</a:t>
            </a:r>
            <a:endParaRPr lang="en-US" sz="2400" dirty="0" smtClean="0"/>
          </a:p>
          <a:p>
            <a:pPr algn="just" rtl="1">
              <a:buNone/>
            </a:pPr>
            <a:r>
              <a:rPr lang="ar-IQ" dirty="0" smtClean="0"/>
              <a:t>ويوجد بالإضافة إلى النسيج الضام ألياف عضلية ملساء وأوعية شعرية وأعصاب. وعلى مقربة من البشرة توجد خلايا صبغية كثيرة تدعى حاملات الميلانين (</a:t>
            </a:r>
            <a:r>
              <a:rPr lang="en-US" dirty="0" err="1" smtClean="0"/>
              <a:t>Melanophores</a:t>
            </a:r>
            <a:r>
              <a:rPr lang="ar-IQ" dirty="0" smtClean="0"/>
              <a:t>) مسؤولة عن اللون السنجابي للسطح الظهري والجانبي للجسم، في حين تنعدم من السطح البطني الأفتح لوناً، وكذلك من مناطق محددة على السطح الجانبي حيث تظهر هذه المناطق بشكل بقع بيضاء. وتكون الأدمة مرتبطة بقوة بما تحتها. توجد في جلد كلب البحر بالإضافة إلى الغدد المخاطية غدد سمية (</a:t>
            </a:r>
            <a:r>
              <a:rPr lang="en-US" dirty="0" smtClean="0"/>
              <a:t>Poison Glands</a:t>
            </a:r>
            <a:r>
              <a:rPr lang="ar-IQ" dirty="0" smtClean="0"/>
              <a:t>) تستخدم في الحماية وتكون مرافقة لأشواك الزعانف أو الذيل لكنها ليست موجودة في جميع الأنواع، وفي ذكور كلاب البحر ترافق الماسك (</a:t>
            </a:r>
            <a:r>
              <a:rPr lang="en-US" dirty="0" err="1" smtClean="0"/>
              <a:t>Clasper</a:t>
            </a:r>
            <a:r>
              <a:rPr lang="ar-IQ" dirty="0" smtClean="0"/>
              <a:t>) غدد مخاطية عديدة الخلايا تدعى بالغدد القدمية الجناحية (</a:t>
            </a:r>
            <a:r>
              <a:rPr lang="en-US" dirty="0" err="1" smtClean="0"/>
              <a:t>Pterygopodial</a:t>
            </a:r>
            <a:r>
              <a:rPr lang="en-US" dirty="0" smtClean="0"/>
              <a:t> Glands</a:t>
            </a:r>
            <a:r>
              <a:rPr lang="ar-SY" dirty="0" smtClean="0"/>
              <a:t>)</a:t>
            </a:r>
            <a:r>
              <a:rPr lang="ar-IQ"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800" dirty="0" smtClean="0">
                <a:solidFill>
                  <a:schemeClr val="accent2">
                    <a:lumMod val="75000"/>
                  </a:schemeClr>
                </a:solidFill>
              </a:rPr>
              <a:t>الاسماك الغضروفية </a:t>
            </a:r>
            <a:endParaRPr lang="en-US" sz="2800" dirty="0">
              <a:solidFill>
                <a:schemeClr val="accent2">
                  <a:lumMod val="75000"/>
                </a:schemeClr>
              </a:solidFill>
            </a:endParaRPr>
          </a:p>
        </p:txBody>
      </p:sp>
      <p:sp>
        <p:nvSpPr>
          <p:cNvPr id="3" name="Content Placeholder 2"/>
          <p:cNvSpPr>
            <a:spLocks noGrp="1"/>
          </p:cNvSpPr>
          <p:nvPr>
            <p:ph idx="1"/>
          </p:nvPr>
        </p:nvSpPr>
        <p:spPr>
          <a:xfrm>
            <a:off x="914400" y="1066800"/>
            <a:ext cx="7772400" cy="5288760"/>
          </a:xfrm>
        </p:spPr>
        <p:txBody>
          <a:bodyPr/>
          <a:lstStyle/>
          <a:p>
            <a:pPr algn="just" rtl="1">
              <a:buNone/>
            </a:pPr>
            <a:r>
              <a:rPr lang="ar-IQ" sz="2400" dirty="0" smtClean="0"/>
              <a:t>وفي الأسماك الغضروفية التي تعيش في البحار العميقة التي لا يصل الضوء إلى أعماقها توجد أعضاء جلدية متألقة بشكل صفوف طولية قرب الجانب البطني تعرف بالأعضاء المضيئة (</a:t>
            </a:r>
            <a:r>
              <a:rPr lang="en-US" sz="2400" dirty="0" smtClean="0"/>
              <a:t>Luminous Organs</a:t>
            </a:r>
            <a:r>
              <a:rPr lang="ar-IQ" sz="2400" dirty="0" smtClean="0"/>
              <a:t>) أو حاملات الضوء (</a:t>
            </a:r>
            <a:r>
              <a:rPr lang="en-US" sz="2400" dirty="0" err="1" smtClean="0"/>
              <a:t>Photophores</a:t>
            </a:r>
            <a:r>
              <a:rPr lang="ar-IQ" sz="2400" dirty="0" smtClean="0"/>
              <a:t>). وكل حامل ضوء عبارة عن مجموعة من خلايا البشرة تقع في الأدمة حيث تتخصص إلى طبقة سفلى غدية تقع أسفلها طبقة عاكسة وصبغية بينما تكون الطبقة العليا عدسة</a:t>
            </a:r>
            <a:r>
              <a:rPr lang="ar-IQ" sz="2400" dirty="0" smtClean="0"/>
              <a:t>.</a:t>
            </a:r>
          </a:p>
          <a:p>
            <a:pPr algn="just" rtl="1">
              <a:buNone/>
            </a:pPr>
            <a:endParaRPr lang="en-US" sz="2400" dirty="0"/>
          </a:p>
        </p:txBody>
      </p:sp>
      <p:pic>
        <p:nvPicPr>
          <p:cNvPr id="4" name="Picture 3" descr="3-5 copy"/>
          <p:cNvPicPr/>
          <p:nvPr/>
        </p:nvPicPr>
        <p:blipFill>
          <a:blip r:embed="rId2"/>
          <a:srcRect/>
          <a:stretch>
            <a:fillRect/>
          </a:stretch>
        </p:blipFill>
        <p:spPr bwMode="auto">
          <a:xfrm>
            <a:off x="1371600" y="3810000"/>
            <a:ext cx="4800600" cy="304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sz="2800" dirty="0" smtClean="0">
                <a:solidFill>
                  <a:schemeClr val="accent2">
                    <a:lumMod val="75000"/>
                  </a:schemeClr>
                </a:solidFill>
              </a:rPr>
              <a:t>الجلد في الاسماك العظمية </a:t>
            </a:r>
            <a:endParaRPr lang="en-US" sz="2800" dirty="0">
              <a:solidFill>
                <a:schemeClr val="accent2">
                  <a:lumMod val="75000"/>
                </a:schemeClr>
              </a:solidFill>
            </a:endParaRPr>
          </a:p>
        </p:txBody>
      </p:sp>
      <p:sp>
        <p:nvSpPr>
          <p:cNvPr id="3" name="Content Placeholder 2"/>
          <p:cNvSpPr>
            <a:spLocks noGrp="1"/>
          </p:cNvSpPr>
          <p:nvPr>
            <p:ph idx="1"/>
          </p:nvPr>
        </p:nvSpPr>
        <p:spPr>
          <a:xfrm>
            <a:off x="914400" y="1143000"/>
            <a:ext cx="7772400" cy="5212560"/>
          </a:xfrm>
        </p:spPr>
        <p:txBody>
          <a:bodyPr>
            <a:normAutofit fontScale="77500" lnSpcReduction="20000"/>
          </a:bodyPr>
          <a:lstStyle/>
          <a:p>
            <a:pPr algn="just" rtl="1">
              <a:buNone/>
            </a:pPr>
            <a:r>
              <a:rPr lang="ar-IQ" dirty="0" smtClean="0"/>
              <a:t>يكون الجلد حرشفي ورقيق نسبيا وكثير الغدد ومرتبط بقوة بالعضلات الواقعة أسفله. البشرة رقيقة، وطبقية، تنعدم فيها خلايا اللون والطبقة المتقرنة، باستثناء بعض الحالات حيث تظهر على جسم الاسماك من طرفيه التعظم تراكيب دقيقة بيضاء خلال فصل التكاثر تعرف بالاعضاء اللؤلؤية (</a:t>
            </a:r>
            <a:r>
              <a:rPr lang="en-US" dirty="0" smtClean="0"/>
              <a:t>Pearl Organs</a:t>
            </a:r>
            <a:r>
              <a:rPr lang="ar-SY" dirty="0" smtClean="0"/>
              <a:t>)</a:t>
            </a:r>
            <a:r>
              <a:rPr lang="ar-IQ" dirty="0" smtClean="0"/>
              <a:t> وهذه سرعان ما تزول بانتهاء فصل التكاثر وهي تمثل طبقة متقرنة وقتية. الأدمة مكونة من طبقتين، طبقة مفككة (منحلة) وأخرى متراصة، وألياف النسيج الضام لا تكون مرتبة بزوايا قائمة ولكنها غالبا ما تكون موازية للسطح. تنطمر في الادمة قشور أو شعيرات زعنفية (</a:t>
            </a:r>
            <a:r>
              <a:rPr lang="en-US" dirty="0" err="1" smtClean="0"/>
              <a:t>Lepidotrichia</a:t>
            </a:r>
            <a:r>
              <a:rPr lang="ar-IQ" dirty="0" smtClean="0"/>
              <a:t>). هناك عدة أنواع من القشور(حراشف) العظمية وهي الدائرية (</a:t>
            </a:r>
            <a:r>
              <a:rPr lang="en-US" dirty="0" smtClean="0"/>
              <a:t>Cycloid</a:t>
            </a:r>
            <a:r>
              <a:rPr lang="ar-IQ" dirty="0" smtClean="0"/>
              <a:t>) والمشطية (</a:t>
            </a:r>
            <a:r>
              <a:rPr lang="en-US" dirty="0" err="1" smtClean="0"/>
              <a:t>Ctenoid</a:t>
            </a:r>
            <a:r>
              <a:rPr lang="ar-IQ" dirty="0" smtClean="0"/>
              <a:t>) والمعينة (</a:t>
            </a:r>
            <a:r>
              <a:rPr lang="en-US" dirty="0" err="1" smtClean="0"/>
              <a:t>Ganoid</a:t>
            </a:r>
            <a:r>
              <a:rPr lang="ar-IQ" dirty="0" smtClean="0"/>
              <a:t>) </a:t>
            </a:r>
            <a:r>
              <a:rPr lang="ar-SY" dirty="0" smtClean="0"/>
              <a:t>والكوزمويدية (</a:t>
            </a:r>
            <a:r>
              <a:rPr lang="en-US" dirty="0" err="1" smtClean="0"/>
              <a:t>Cosmoid</a:t>
            </a:r>
            <a:r>
              <a:rPr lang="ar-SY" dirty="0" smtClean="0"/>
              <a:t>)، .</a:t>
            </a:r>
            <a:r>
              <a:rPr lang="ar-IQ" dirty="0" smtClean="0"/>
              <a:t>كما توجد في أدمة كثير من الأسماك العظمية التي تعيش في البحار العميقة حاملات الضوء (</a:t>
            </a:r>
            <a:r>
              <a:rPr lang="en-US" dirty="0" err="1" smtClean="0"/>
              <a:t>Photophores</a:t>
            </a:r>
            <a:r>
              <a:rPr lang="ar-IQ" dirty="0" smtClean="0"/>
              <a:t>). </a:t>
            </a:r>
            <a:endParaRPr lang="en-US" dirty="0" smtClean="0"/>
          </a:p>
          <a:p>
            <a:pPr algn="just" rt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6 copy"/>
          <p:cNvPicPr/>
          <p:nvPr/>
        </p:nvPicPr>
        <p:blipFill>
          <a:blip r:embed="rId2"/>
          <a:srcRect r="3413"/>
          <a:stretch>
            <a:fillRect/>
          </a:stretch>
        </p:blipFill>
        <p:spPr bwMode="auto">
          <a:xfrm>
            <a:off x="0" y="0"/>
            <a:ext cx="9144000" cy="685799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dirty="0" smtClean="0">
                <a:solidFill>
                  <a:schemeClr val="accent2">
                    <a:lumMod val="75000"/>
                  </a:schemeClr>
                </a:solidFill>
              </a:rPr>
              <a:t>الاسماك الرئوية </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pPr algn="just" rtl="1">
              <a:buNone/>
            </a:pPr>
            <a:r>
              <a:rPr lang="ar-IQ" dirty="0" smtClean="0"/>
              <a:t>تلعب الغدد المخاطية دورا اضافيا في الاسماك الرئوية مثل السمكة الإفريقية </a:t>
            </a:r>
            <a:r>
              <a:rPr lang="en-US" dirty="0" err="1" smtClean="0"/>
              <a:t>Protopterus</a:t>
            </a:r>
            <a:r>
              <a:rPr lang="ar-IQ" dirty="0" smtClean="0"/>
              <a:t> حيث توجد في هذه الأسماك غدد مخاطية أحادية الخلايا وأخرى مخاطية حوصلية (</a:t>
            </a:r>
            <a:r>
              <a:rPr lang="en-US" dirty="0" smtClean="0"/>
              <a:t>Alveolar</a:t>
            </a:r>
            <a:r>
              <a:rPr lang="ar-IQ" dirty="0" smtClean="0"/>
              <a:t>) عديدة الخلايا تندفع إلى الأدمة. والمخاط المفرز يشكل ما يشبه الشرنقة حول السمكة وهذه تعمل على مساعدتها في البقاء حية بعد جفاف الأنهار خلال فترة الصيهود بعد أن تطمر نفسها في الطين.</a:t>
            </a:r>
            <a:endParaRPr lang="en-US" dirty="0" smtClean="0"/>
          </a:p>
          <a:p>
            <a:pPr algn="just"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dirty="0" smtClean="0">
                <a:solidFill>
                  <a:schemeClr val="accent2">
                    <a:lumMod val="75000"/>
                  </a:schemeClr>
                </a:solidFill>
              </a:rPr>
              <a:t>اللون في الاسماك </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77500" lnSpcReduction="20000"/>
          </a:bodyPr>
          <a:lstStyle/>
          <a:p>
            <a:pPr algn="just" rtl="1">
              <a:buNone/>
            </a:pPr>
            <a:r>
              <a:rPr lang="ar-IQ" dirty="0" smtClean="0"/>
              <a:t>تظهر الكثير من الاسماك العظمية الواناً براقة وهذه الألوان تعود إلى عوامل عديدة تشتمل على الصبغة والتركيب الفيزيائي للجلد وشفافية البشرة. والصبغة إذا ما وجدت في البشرة فإنها تكون بشكل مادة منتشرة أو حبيبات، وإذا ما وجدت في الأدمة فإنها توجد بشكل حبيبات في حاملات الصبغة (الميلانينية </a:t>
            </a:r>
            <a:r>
              <a:rPr lang="en-US" dirty="0" err="1" smtClean="0"/>
              <a:t>Melanophores</a:t>
            </a:r>
            <a:r>
              <a:rPr lang="ar-IQ" dirty="0" smtClean="0"/>
              <a:t>) أو الصفراوية (</a:t>
            </a:r>
            <a:r>
              <a:rPr lang="en-US" dirty="0" err="1" smtClean="0"/>
              <a:t>Xanthophores</a:t>
            </a:r>
            <a:r>
              <a:rPr lang="ar-SY" dirty="0" smtClean="0"/>
              <a:t>)</a:t>
            </a:r>
            <a:r>
              <a:rPr lang="ar-IQ" dirty="0" smtClean="0"/>
              <a:t> أو الحمراوية (</a:t>
            </a:r>
            <a:r>
              <a:rPr lang="en-US" dirty="0" err="1" smtClean="0"/>
              <a:t>Erythrophores</a:t>
            </a:r>
            <a:r>
              <a:rPr lang="ar-IQ" dirty="0" smtClean="0"/>
              <a:t>). وتقوم الحاملات القزحية إذا كانت الخلايا واقعة فوق القشور بعكس الضوء من البلورات مسببة تقزحاً لونياً (</a:t>
            </a:r>
            <a:r>
              <a:rPr lang="en-US" dirty="0" smtClean="0"/>
              <a:t>Iridescence</a:t>
            </a:r>
            <a:r>
              <a:rPr lang="ar-IQ" dirty="0" smtClean="0"/>
              <a:t>) ، لكنها تنتج اللون الأبيض أو الفضي إذا كانت أسفلها. يعود تغير لون السمكة (</a:t>
            </a:r>
            <a:r>
              <a:rPr lang="en-US" dirty="0" err="1" smtClean="0"/>
              <a:t>Metachrosis</a:t>
            </a:r>
            <a:r>
              <a:rPr lang="ar-IQ" dirty="0" smtClean="0"/>
              <a:t>) إلى حوافز تصل الدماغ من العيون. ويقوم الجهاز العصبي الذاتي بالسيطرة على انتشار الصبغة من خلال مادة تطلق من النهايات العصبية القريبة من حاملات الصبغة وتعرف بالـ </a:t>
            </a:r>
            <a:r>
              <a:rPr lang="en-US" dirty="0" err="1" smtClean="0"/>
              <a:t>Neurohumors</a:t>
            </a:r>
            <a:r>
              <a:rPr lang="ar-IQ" dirty="0" smtClean="0"/>
              <a:t>. كما تقوم الغدة النخامية بإفراز هورمون يسبب انتشار الصبغة.</a:t>
            </a:r>
            <a:endParaRPr lang="en-US" dirty="0" smtClean="0"/>
          </a:p>
          <a:p>
            <a:pPr algn="just" rt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Integumentary</a:t>
            </a:r>
            <a:r>
              <a:rPr lang="en-US" dirty="0" smtClean="0">
                <a:solidFill>
                  <a:srgbClr val="C00000"/>
                </a:solidFill>
              </a:rPr>
              <a:t> System </a:t>
            </a:r>
            <a:endParaRPr lang="en-US"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pPr algn="just" rtl="1">
              <a:buNone/>
            </a:pPr>
            <a:r>
              <a:rPr lang="ar-SA" dirty="0" smtClean="0"/>
              <a:t>يعرف الجزء الخارجي الذي يغطي الجسم عادة بالجلد، ويكون مع مشتقاته الجهاز الغطائي(</a:t>
            </a:r>
            <a:r>
              <a:rPr lang="en-US" dirty="0" err="1" smtClean="0"/>
              <a:t>Integumentary</a:t>
            </a:r>
            <a:r>
              <a:rPr lang="en-US" dirty="0" smtClean="0"/>
              <a:t> System</a:t>
            </a:r>
            <a:r>
              <a:rPr lang="ar-IQ" dirty="0" smtClean="0"/>
              <a:t>) ولا يقتصر وجوده على السطح الخارجي فقط بل يمتد إلى فتحات الجسم، فهو يستمر مع الغشاء المخاطي المبطن للفم والمناخر وفتحة المخرج والفتحة البولية التناسلية.</a:t>
            </a:r>
            <a:endParaRPr lang="en-US" dirty="0" smtClean="0"/>
          </a:p>
          <a:p>
            <a:pPr algn="just" rtl="1">
              <a:buNone/>
            </a:pPr>
            <a:r>
              <a:rPr lang="ar-IQ" dirty="0" smtClean="0"/>
              <a:t>يمكن تلخيص وظائف الجهاز الجلدي (الغطائي) بالآتي:</a:t>
            </a:r>
            <a:endParaRPr lang="en-US" dirty="0" smtClean="0"/>
          </a:p>
          <a:p>
            <a:pPr algn="just" rtl="1">
              <a:buNone/>
            </a:pPr>
            <a:r>
              <a:rPr lang="ar-IQ" b="1" dirty="0" smtClean="0"/>
              <a:t>1.</a:t>
            </a:r>
            <a:r>
              <a:rPr lang="ar-IQ" dirty="0" smtClean="0"/>
              <a:t> الحماية (</a:t>
            </a:r>
            <a:r>
              <a:rPr lang="en-US" dirty="0" smtClean="0"/>
              <a:t>protection</a:t>
            </a:r>
            <a:r>
              <a:rPr lang="ar-SY" dirty="0" smtClean="0"/>
              <a:t>)</a:t>
            </a:r>
            <a:r>
              <a:rPr lang="ar-IQ" dirty="0" smtClean="0"/>
              <a:t> وتشتمل على:</a:t>
            </a:r>
            <a:endParaRPr lang="en-US" dirty="0" smtClean="0"/>
          </a:p>
          <a:p>
            <a:pPr algn="just" rtl="1">
              <a:buNone/>
            </a:pPr>
            <a:r>
              <a:rPr lang="ar-IQ" b="1" dirty="0" smtClean="0"/>
              <a:t>أ. </a:t>
            </a:r>
            <a:r>
              <a:rPr lang="ar-IQ" dirty="0" smtClean="0"/>
              <a:t>الحماية من الأضرار الميكانيكية كالضغط والاحتكاك.</a:t>
            </a:r>
            <a:endParaRPr lang="en-US" dirty="0" smtClean="0"/>
          </a:p>
          <a:p>
            <a:pPr algn="just" rtl="1">
              <a:buNone/>
            </a:pPr>
            <a:r>
              <a:rPr lang="ar-IQ" b="1" dirty="0" smtClean="0"/>
              <a:t>ب.</a:t>
            </a:r>
            <a:r>
              <a:rPr lang="ar-IQ" dirty="0" smtClean="0"/>
              <a:t> الحماية من غزو الاحياء المجهرية والمواد الغريبة.</a:t>
            </a:r>
            <a:endParaRPr lang="en-US" dirty="0" smtClean="0"/>
          </a:p>
          <a:p>
            <a:pPr algn="just" rtl="1">
              <a:buNone/>
            </a:pPr>
            <a:r>
              <a:rPr lang="ar-IQ" dirty="0" smtClean="0"/>
              <a:t>جـ. الحماية من الأعداء بفعل وجود مشتقات الجلد من غدد سمية ومخالب وأظافر، إضافة إلى التغير اللوني في محاكاة البيئة.</a:t>
            </a:r>
            <a:endParaRPr lang="en-US" dirty="0" smtClean="0"/>
          </a:p>
          <a:p>
            <a:pPr algn="just" rtl="1">
              <a:buNone/>
            </a:pPr>
            <a:r>
              <a:rPr lang="ar-IQ" b="1" dirty="0" smtClean="0"/>
              <a:t>د. </a:t>
            </a:r>
            <a:r>
              <a:rPr lang="ar-IQ" dirty="0" smtClean="0"/>
              <a:t>إنتاج مادة مخاطية تغطي الجلد في الاسماك والانواع الزلقة من البرمائيات، وهذه المادة تتجدد باستمرار وبالنتيجة فأن ذلك يعني ازالة ماقد علق بالجسم، كما ان موت الطبقة الخارجية من الجلد يشكل اسلوباً في التخلص من الاجسام الغريبة. كما يعمل التقشر لهذه الطبقة على ازالة الفضلات.</a:t>
            </a:r>
            <a:endParaRPr lang="en-US" dirty="0" smtClean="0"/>
          </a:p>
          <a:p>
            <a:pPr algn="just" rtl="1">
              <a:buNone/>
            </a:pPr>
            <a:r>
              <a:rPr lang="ar-IQ" b="1" dirty="0" smtClean="0"/>
              <a:t>هـ.</a:t>
            </a:r>
            <a:r>
              <a:rPr lang="ar-IQ" dirty="0" smtClean="0"/>
              <a:t> حماية الجسم من خلال منع فقدان الماء، ويمكن عن طريق الجلد امتصاص الماء وحتى أخذ الرطوبة من الهواء والتربة.</a:t>
            </a:r>
            <a:endParaRPr lang="en-US" dirty="0" smtClean="0"/>
          </a:p>
          <a:p>
            <a:pPr algn="just" rtl="1">
              <a:buNone/>
            </a:pPr>
            <a:r>
              <a:rPr lang="ar-IQ" b="1" dirty="0" smtClean="0"/>
              <a:t>و.</a:t>
            </a:r>
            <a:r>
              <a:rPr lang="ar-IQ" dirty="0" smtClean="0"/>
              <a:t> توفير الحماية للصغار كما في الكنغر.</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b="1" dirty="0" smtClean="0"/>
              <a:t>. </a:t>
            </a:r>
            <a:r>
              <a:rPr lang="ar-IQ" dirty="0" smtClean="0"/>
              <a:t>خزن الطعام: للجلد القابلية على خزن الغذاء في الطبقة تحت الجلدية على شكل دهن مخزون يبقى لأسابيع وربما أشهر في حين يكون الخزن في الكبد والعضلات مؤقتاً. ويبلغ سمك الطبقة الشحمية </a:t>
            </a:r>
            <a:r>
              <a:rPr lang="en-US" dirty="0" smtClean="0"/>
              <a:t>Blubber</a:t>
            </a:r>
            <a:r>
              <a:rPr lang="ar-IQ" dirty="0" smtClean="0"/>
              <a:t> في الحيتان عدة انجات. وهذه الطبقة تشكل عازلاً حرارياً ايضاً.</a:t>
            </a:r>
            <a:endParaRPr lang="en-US" dirty="0" smtClean="0"/>
          </a:p>
          <a:p>
            <a:pPr algn="just" rtl="1">
              <a:buNone/>
            </a:pPr>
            <a:r>
              <a:rPr lang="ar-IQ" b="1" dirty="0" smtClean="0"/>
              <a:t>3. </a:t>
            </a:r>
            <a:r>
              <a:rPr lang="ar-IQ" dirty="0" smtClean="0"/>
              <a:t>تنظيم حرارة الجسم: ويتم ذلك بطريقتين:</a:t>
            </a:r>
            <a:endParaRPr lang="en-US" dirty="0" smtClean="0"/>
          </a:p>
          <a:p>
            <a:pPr algn="just" rtl="1">
              <a:buNone/>
            </a:pPr>
            <a:r>
              <a:rPr lang="ar-IQ" dirty="0" smtClean="0"/>
              <a:t>أ. فسيولوجية </a:t>
            </a:r>
            <a:r>
              <a:rPr lang="en-US" dirty="0" smtClean="0"/>
              <a:t>(Physiological Regulation)</a:t>
            </a:r>
            <a:r>
              <a:rPr lang="ar-IQ" dirty="0" smtClean="0"/>
              <a:t> إذ يتأثر الجلد ومايحتويه من اوعية شعرية بالهواء الذي على تماس معه، فاذا كان بارداً فأنه يسبب انكماش الجلد وجدران الأوعية وبالتالي تقليل الحرارة المفقودة والعكس صحيح.</a:t>
            </a:r>
            <a:endParaRPr lang="en-US" dirty="0" smtClean="0"/>
          </a:p>
          <a:p>
            <a:pPr algn="just" rtl="1">
              <a:buNone/>
            </a:pPr>
            <a:r>
              <a:rPr lang="ar-IQ" b="1" dirty="0" smtClean="0"/>
              <a:t>ب.</a:t>
            </a:r>
            <a:r>
              <a:rPr lang="ar-IQ" dirty="0" smtClean="0"/>
              <a:t> فيزيائية </a:t>
            </a:r>
            <a:r>
              <a:rPr lang="en-US" dirty="0" smtClean="0"/>
              <a:t>(Physical Regulation)</a:t>
            </a:r>
            <a:r>
              <a:rPr lang="ar-IQ" dirty="0" smtClean="0"/>
              <a:t> إذ يؤدي تبخر العرق إلى فقدان الحرارة مما يسبب معه برودة الجسم.</a:t>
            </a:r>
            <a:endParaRPr lang="en-US" dirty="0" smtClean="0"/>
          </a:p>
          <a:p>
            <a:pPr algn="just" rtl="1">
              <a:buNone/>
            </a:pPr>
            <a:r>
              <a:rPr lang="ar-IQ" b="1" dirty="0" smtClean="0"/>
              <a:t>4. </a:t>
            </a:r>
            <a:r>
              <a:rPr lang="ar-IQ" dirty="0" smtClean="0"/>
              <a:t>التنفس: يعد الجلد عضواً تنفسياً مهماً في بعض الحيوانات التي تقوم بالتنفس الجلدي كما في البرمائيات.</a:t>
            </a:r>
            <a:endParaRPr lang="en-US" dirty="0" smtClean="0"/>
          </a:p>
          <a:p>
            <a:pPr algn="just" rtl="1">
              <a:buNone/>
            </a:pPr>
            <a:r>
              <a:rPr lang="ar-IQ" b="1" dirty="0" smtClean="0"/>
              <a:t>5. </a:t>
            </a:r>
            <a:r>
              <a:rPr lang="ar-IQ" dirty="0" smtClean="0"/>
              <a:t>الحس: يعد الجلد عضواً حسياً واسعاً، فهو يحتوي على مستلمات حسية متنوعة من حرارة وضغط وغيرها.</a:t>
            </a:r>
            <a:endParaRPr lang="en-US" dirty="0" smtClean="0"/>
          </a:p>
          <a:p>
            <a:pPr algn="just" rtl="1">
              <a:buNone/>
            </a:pPr>
            <a:r>
              <a:rPr lang="ar-IQ" b="1" dirty="0" smtClean="0"/>
              <a:t>6. </a:t>
            </a:r>
            <a:r>
              <a:rPr lang="ar-IQ" dirty="0" smtClean="0"/>
              <a:t>طرح الفضلات: يقوم الجلد بطرح الفضلات الايضية مع العرق أو من خلال تساقط الطبقات المتقرنه الميتة.</a:t>
            </a:r>
            <a:endParaRPr lang="en-US" dirty="0" smtClean="0"/>
          </a:p>
          <a:p>
            <a:pPr algn="just"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dirty="0" smtClean="0"/>
              <a:t>الإفراز: يحتوي الجلد على أنواع مختلفة من الغدد منها ما يقوم بإفراز المخاط أو السم أو الحليب أو الزيوت.</a:t>
            </a:r>
            <a:endParaRPr lang="en-US" dirty="0" smtClean="0"/>
          </a:p>
          <a:p>
            <a:pPr algn="just" rtl="1">
              <a:buNone/>
            </a:pPr>
            <a:r>
              <a:rPr lang="ar-IQ" b="1" dirty="0" smtClean="0"/>
              <a:t>8. </a:t>
            </a:r>
            <a:r>
              <a:rPr lang="ar-IQ" dirty="0" smtClean="0"/>
              <a:t>الحركة: يساهم الجلد في تكوين اعضاء الحركة مثل زعانف الاسماك وريش أجنحة الطيور وجناح الخفافيش، وفي ميكانيكية الانزلاق كما في الليمور والعضايا الطائرة، ويساعد أيضاً في السباحة كما في الضفادع والطيور المائية وتساعد حراشف الحيات أو الأفاعي على الحركة.</a:t>
            </a:r>
            <a:endParaRPr lang="en-US" dirty="0" smtClean="0"/>
          </a:p>
          <a:p>
            <a:pPr algn="just" rtl="1">
              <a:buNone/>
            </a:pPr>
            <a:r>
              <a:rPr lang="ar-IQ" b="1" dirty="0" smtClean="0"/>
              <a:t>9. </a:t>
            </a:r>
            <a:r>
              <a:rPr lang="ar-IQ" dirty="0" smtClean="0"/>
              <a:t>يعطي الجلد الشكل المميز للحيوان.</a:t>
            </a:r>
            <a:endParaRPr lang="en-US" dirty="0" smtClean="0"/>
          </a:p>
          <a:p>
            <a:pPr algn="just" rtl="1">
              <a:buNone/>
            </a:pPr>
            <a:r>
              <a:rPr lang="ar-IQ" b="1" dirty="0" smtClean="0"/>
              <a:t>10.</a:t>
            </a:r>
            <a:r>
              <a:rPr lang="ar-IQ" dirty="0" smtClean="0"/>
              <a:t> المساعدة في جذب الجنس الآخر من خلال لون الجهاز الغطائي او الغدد وافرازاتها.</a:t>
            </a:r>
            <a:endParaRPr lang="en-US" dirty="0" smtClean="0"/>
          </a:p>
          <a:p>
            <a:pPr algn="just" rtl="1">
              <a:buNone/>
            </a:pPr>
            <a:r>
              <a:rPr lang="ar-IQ" b="1" dirty="0" smtClean="0"/>
              <a:t>11.</a:t>
            </a:r>
            <a:r>
              <a:rPr lang="ar-IQ" dirty="0" smtClean="0"/>
              <a:t> تقوم الأدمة بتكوين بعض عظام الجمجمة وفي بعض الزواحف تكوين صفائح ادمية تؤلف هيكلاً خارجياً للحيوان.</a:t>
            </a:r>
            <a:endParaRPr lang="en-US" dirty="0" smtClean="0"/>
          </a:p>
          <a:p>
            <a:pPr algn="just" rtl="1">
              <a:buNone/>
            </a:pPr>
            <a:r>
              <a:rPr lang="ar-IQ" b="1" dirty="0" smtClean="0"/>
              <a:t>12.</a:t>
            </a:r>
            <a:r>
              <a:rPr lang="ar-IQ" dirty="0" smtClean="0"/>
              <a:t> قد ينتج الجلد في جنين الضفدع إنزيمات فقسية (</a:t>
            </a:r>
            <a:r>
              <a:rPr lang="en-US" dirty="0" smtClean="0"/>
              <a:t>Hatching Enzymes</a:t>
            </a:r>
            <a:r>
              <a:rPr lang="ar-IQ" dirty="0" smtClean="0"/>
              <a:t>) تعمل على اذابة غشاء البيضة مؤدية إلى الفقس.</a:t>
            </a:r>
            <a:endParaRPr lang="en-US" dirty="0" smtClean="0"/>
          </a:p>
          <a:p>
            <a:pPr algn="just" rtl="1">
              <a:buNone/>
            </a:pPr>
            <a:r>
              <a:rPr lang="ar-IQ" b="1" dirty="0" smtClean="0"/>
              <a:t>13.</a:t>
            </a:r>
            <a:r>
              <a:rPr lang="ar-IQ" dirty="0" smtClean="0"/>
              <a:t> يقوم الجلد بتصنيع فيتامين </a:t>
            </a:r>
            <a:r>
              <a:rPr lang="en-US" dirty="0" smtClean="0"/>
              <a:t>D</a:t>
            </a:r>
            <a:r>
              <a:rPr lang="ar-IQ" dirty="0" smtClean="0"/>
              <a:t> عند التعرض للأشعة فوق البنفسجية.</a:t>
            </a:r>
            <a:endParaRPr lang="en-US" dirty="0" smtClean="0"/>
          </a:p>
          <a:p>
            <a:pPr algn="just" rtl="1">
              <a:buNone/>
            </a:pPr>
            <a:r>
              <a:rPr lang="ar-IQ" b="1" dirty="0" smtClean="0"/>
              <a:t>14.</a:t>
            </a:r>
            <a:r>
              <a:rPr lang="ar-IQ" dirty="0" smtClean="0"/>
              <a:t> يلعب الجلد دوراً في الأدلة الجنائية من خلال طبعات الأصابع.</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83336"/>
          </a:xfrm>
        </p:spPr>
        <p:txBody>
          <a:bodyPr/>
          <a:lstStyle/>
          <a:p>
            <a:pPr algn="r"/>
            <a:r>
              <a:rPr lang="ar-IQ" sz="3600" dirty="0" smtClean="0">
                <a:solidFill>
                  <a:schemeClr val="accent3">
                    <a:lumMod val="75000"/>
                  </a:schemeClr>
                </a:solidFill>
              </a:rPr>
              <a:t>منشا الجلد وتركيبه ولونه</a:t>
            </a:r>
            <a:endParaRPr lang="en-US" sz="3600" dirty="0">
              <a:solidFill>
                <a:schemeClr val="accent3">
                  <a:lumMod val="75000"/>
                </a:schemeClr>
              </a:solidFill>
            </a:endParaRPr>
          </a:p>
        </p:txBody>
      </p:sp>
      <p:sp>
        <p:nvSpPr>
          <p:cNvPr id="3" name="Content Placeholder 2"/>
          <p:cNvSpPr>
            <a:spLocks noGrp="1"/>
          </p:cNvSpPr>
          <p:nvPr>
            <p:ph idx="1"/>
          </p:nvPr>
        </p:nvSpPr>
        <p:spPr>
          <a:xfrm>
            <a:off x="914400" y="1295400"/>
            <a:ext cx="7772400" cy="5060160"/>
          </a:xfrm>
        </p:spPr>
        <p:txBody>
          <a:bodyPr>
            <a:normAutofit fontScale="85000" lnSpcReduction="10000"/>
          </a:bodyPr>
          <a:lstStyle/>
          <a:p>
            <a:pPr algn="just" rtl="1">
              <a:buNone/>
            </a:pPr>
            <a:r>
              <a:rPr lang="ar-IQ" sz="2800" dirty="0" smtClean="0"/>
              <a:t>يتكون الجلد في الحبليات من طبقتين الاولى خارجية وتدعى بطبقة االبشرة (</a:t>
            </a:r>
            <a:r>
              <a:rPr lang="en-US" sz="2800" dirty="0" smtClean="0"/>
              <a:t>Epidermis</a:t>
            </a:r>
            <a:r>
              <a:rPr lang="ar-SA" sz="2800" dirty="0" smtClean="0"/>
              <a:t>) وهي تشتق من الاديم الظاهر (</a:t>
            </a:r>
            <a:r>
              <a:rPr lang="en-US" sz="2800" dirty="0" smtClean="0"/>
              <a:t>Ectoderm</a:t>
            </a:r>
            <a:r>
              <a:rPr lang="ar-IQ" sz="2800" dirty="0" smtClean="0"/>
              <a:t>)، والثانية داخلية وتدعى طبقة الأدمة (</a:t>
            </a:r>
            <a:r>
              <a:rPr lang="en-US" sz="2800" dirty="0" smtClean="0"/>
              <a:t>Dermis</a:t>
            </a:r>
            <a:r>
              <a:rPr lang="ar-IQ" sz="2800" dirty="0" smtClean="0"/>
              <a:t>)، وهذه تشتق من الاديم </a:t>
            </a:r>
            <a:r>
              <a:rPr lang="ar-IQ" sz="2800" dirty="0" smtClean="0"/>
              <a:t>المتوسط </a:t>
            </a:r>
            <a:r>
              <a:rPr lang="ar-IQ" sz="2800" dirty="0" smtClean="0"/>
              <a:t>(</a:t>
            </a:r>
            <a:r>
              <a:rPr lang="en-US" sz="2800" dirty="0" smtClean="0"/>
              <a:t>Mesoderm</a:t>
            </a:r>
            <a:r>
              <a:rPr lang="ar-IQ" sz="2800" dirty="0" smtClean="0"/>
              <a:t>). </a:t>
            </a:r>
          </a:p>
          <a:p>
            <a:pPr algn="just" rtl="1">
              <a:buNone/>
            </a:pPr>
            <a:r>
              <a:rPr lang="ar-IQ" sz="2800" dirty="0" smtClean="0"/>
              <a:t>تغزو البشرة خلال الاشهر الثلاثة الاولى من التكوين الجنيني خلايا مشتقة من العرف العصبي (</a:t>
            </a:r>
            <a:r>
              <a:rPr lang="en-US" sz="2800" dirty="0" smtClean="0"/>
              <a:t>Neural Crest</a:t>
            </a:r>
            <a:r>
              <a:rPr lang="ar-IQ" sz="2800" dirty="0" smtClean="0"/>
              <a:t>)، تستقر في منطقة الاتصال بين البشرة والأدمة، حيث تتمايز إلى خلايا ميلانين (</a:t>
            </a:r>
            <a:r>
              <a:rPr lang="en-US" sz="2800" dirty="0" err="1" smtClean="0"/>
              <a:t>Melanocytes</a:t>
            </a:r>
            <a:r>
              <a:rPr lang="ar-IQ" sz="2800" dirty="0" smtClean="0"/>
              <a:t>), والتي تكون مسؤولة عن بناء صبغة الميلانين (</a:t>
            </a:r>
            <a:r>
              <a:rPr lang="en-US" sz="2800" dirty="0" smtClean="0"/>
              <a:t>Melanin</a:t>
            </a:r>
            <a:r>
              <a:rPr lang="ar-IQ" sz="2800" dirty="0" smtClean="0"/>
              <a:t>) التي تعطي الجلد لونه. وبشكل عام هناك انماط عديدة من الصبغة ضمن الفقريات تحدد من قبل:</a:t>
            </a:r>
            <a:endParaRPr lang="en-US" sz="2800" dirty="0" smtClean="0"/>
          </a:p>
          <a:p>
            <a:pPr algn="just" rtl="1">
              <a:buNone/>
            </a:pPr>
            <a:r>
              <a:rPr lang="ar-IQ" sz="2800" b="1" dirty="0" smtClean="0"/>
              <a:t>أ.</a:t>
            </a:r>
            <a:r>
              <a:rPr lang="ar-IQ" sz="2800" dirty="0" smtClean="0"/>
              <a:t> التركيب الجنيني لخلايا الأعراف العصبية التي تشتق منها الأرومات الميلانينية (</a:t>
            </a:r>
            <a:r>
              <a:rPr lang="en-US" sz="2800" dirty="0" err="1" smtClean="0"/>
              <a:t>Melanoblasts</a:t>
            </a:r>
            <a:r>
              <a:rPr lang="ar-IQ" sz="2800" dirty="0" smtClean="0"/>
              <a:t>).</a:t>
            </a:r>
            <a:endParaRPr lang="en-US" sz="2800" dirty="0" smtClean="0"/>
          </a:p>
          <a:p>
            <a:pPr algn="just" rtl="1">
              <a:buNone/>
            </a:pPr>
            <a:r>
              <a:rPr lang="ar-IQ" sz="2800" b="1" dirty="0" smtClean="0"/>
              <a:t>ب.</a:t>
            </a:r>
            <a:r>
              <a:rPr lang="ar-IQ" sz="2800" dirty="0" smtClean="0"/>
              <a:t> هجرة الأرومات الميلانينية لأجزاء مختلفة من الجسم.</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lstStyle/>
          <a:p>
            <a:pPr algn="just" rtl="1"/>
            <a:r>
              <a:rPr lang="ar-IQ" sz="2800" dirty="0" smtClean="0">
                <a:solidFill>
                  <a:schemeClr val="tx2">
                    <a:lumMod val="50000"/>
                  </a:schemeClr>
                </a:solidFill>
              </a:rPr>
              <a:t>لون الجلد </a:t>
            </a:r>
            <a:endParaRPr lang="en-US" sz="2800" dirty="0">
              <a:solidFill>
                <a:schemeClr val="tx2">
                  <a:lumMod val="50000"/>
                </a:schemeClr>
              </a:solidFill>
            </a:endParaRPr>
          </a:p>
        </p:txBody>
      </p:sp>
      <p:sp>
        <p:nvSpPr>
          <p:cNvPr id="3" name="Content Placeholder 2"/>
          <p:cNvSpPr>
            <a:spLocks noGrp="1"/>
          </p:cNvSpPr>
          <p:nvPr>
            <p:ph idx="1"/>
          </p:nvPr>
        </p:nvSpPr>
        <p:spPr>
          <a:xfrm>
            <a:off x="914400" y="1066800"/>
            <a:ext cx="7772400" cy="5288760"/>
          </a:xfrm>
        </p:spPr>
        <p:txBody>
          <a:bodyPr>
            <a:normAutofit fontScale="92500" lnSpcReduction="10000"/>
          </a:bodyPr>
          <a:lstStyle/>
          <a:p>
            <a:pPr algn="just" rtl="1">
              <a:buNone/>
            </a:pPr>
            <a:r>
              <a:rPr lang="ar-IQ" b="1" dirty="0" smtClean="0"/>
              <a:t>.</a:t>
            </a:r>
            <a:r>
              <a:rPr lang="ar-IQ" dirty="0" smtClean="0"/>
              <a:t> المنطقة أو البيئة.</a:t>
            </a:r>
            <a:endParaRPr lang="en-US" dirty="0" smtClean="0"/>
          </a:p>
          <a:p>
            <a:pPr algn="just" rtl="1">
              <a:buNone/>
            </a:pPr>
            <a:r>
              <a:rPr lang="ar-IQ" b="1" dirty="0" smtClean="0"/>
              <a:t>د.</a:t>
            </a:r>
            <a:r>
              <a:rPr lang="ar-IQ" dirty="0" smtClean="0"/>
              <a:t> الاستجابة لإفرازات الغدد الصم كالغدد التناسلية والغدة الدرقية.</a:t>
            </a:r>
            <a:endParaRPr lang="en-US" dirty="0" smtClean="0"/>
          </a:p>
          <a:p>
            <a:pPr algn="just" rtl="1">
              <a:buNone/>
            </a:pPr>
            <a:r>
              <a:rPr lang="ar-IQ" b="1" dirty="0" smtClean="0"/>
              <a:t>هـ.</a:t>
            </a:r>
            <a:r>
              <a:rPr lang="ar-IQ" dirty="0" smtClean="0"/>
              <a:t> التأثيرات التي تسببها الارومات الميلانينية على بعضها.</a:t>
            </a:r>
            <a:endParaRPr lang="en-US" dirty="0" smtClean="0"/>
          </a:p>
          <a:p>
            <a:pPr algn="just" rtl="1">
              <a:buNone/>
            </a:pPr>
            <a:r>
              <a:rPr lang="ar-IQ" dirty="0" smtClean="0"/>
              <a:t>يقع لون الحيوان في الادمة أو البشرة أو في بعض التحورات البشرية مثل الحراشف أو الريش أو الشعر. واللون المتسبب عن وجود صبغة يعتبر لون صبغي (</a:t>
            </a:r>
            <a:r>
              <a:rPr lang="en-US" dirty="0" err="1" smtClean="0"/>
              <a:t>Pigmental</a:t>
            </a:r>
            <a:r>
              <a:rPr lang="en-US" dirty="0" smtClean="0"/>
              <a:t> </a:t>
            </a:r>
            <a:r>
              <a:rPr lang="en-US" dirty="0" err="1" smtClean="0"/>
              <a:t>Colour</a:t>
            </a:r>
            <a:r>
              <a:rPr lang="ar-IQ" dirty="0" smtClean="0"/>
              <a:t>)</a:t>
            </a:r>
            <a:r>
              <a:rPr lang="ar-SY" dirty="0" smtClean="0"/>
              <a:t>،</a:t>
            </a:r>
            <a:r>
              <a:rPr lang="ar-IQ" dirty="0" smtClean="0"/>
              <a:t> أما الذي ينتج عن التركيب الفيزيائي والذي يتسبب في عكس أطوال موجبة معينة من الضوء الأبيض أو انتشارها فيعرف باللون التركيبي (</a:t>
            </a:r>
            <a:r>
              <a:rPr lang="en-US" dirty="0" smtClean="0"/>
              <a:t>Structural </a:t>
            </a:r>
            <a:r>
              <a:rPr lang="en-US" dirty="0" err="1" smtClean="0"/>
              <a:t>Colour</a:t>
            </a:r>
            <a:r>
              <a:rPr lang="ar-IQ" dirty="0" smtClean="0"/>
              <a:t>).</a:t>
            </a:r>
            <a:endParaRPr lang="en-US" dirty="0" smtClean="0"/>
          </a:p>
          <a:p>
            <a:pPr algn="just"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endParaRPr lang="en-US" dirty="0"/>
          </a:p>
        </p:txBody>
      </p:sp>
      <p:sp>
        <p:nvSpPr>
          <p:cNvPr id="3" name="Content Placeholder 2"/>
          <p:cNvSpPr>
            <a:spLocks noGrp="1"/>
          </p:cNvSpPr>
          <p:nvPr>
            <p:ph idx="1"/>
          </p:nvPr>
        </p:nvSpPr>
        <p:spPr>
          <a:xfrm>
            <a:off x="914400" y="1219200"/>
            <a:ext cx="7772400" cy="5136360"/>
          </a:xfrm>
        </p:spPr>
        <p:txBody>
          <a:bodyPr>
            <a:normAutofit fontScale="70000" lnSpcReduction="20000"/>
          </a:bodyPr>
          <a:lstStyle/>
          <a:p>
            <a:pPr algn="just" rtl="1">
              <a:buNone/>
            </a:pPr>
            <a:r>
              <a:rPr lang="ar-IQ" dirty="0" smtClean="0"/>
              <a:t>تعد حاملات الميلانين (</a:t>
            </a:r>
            <a:r>
              <a:rPr lang="en-US" dirty="0" err="1" smtClean="0"/>
              <a:t>Melanophores</a:t>
            </a:r>
            <a:r>
              <a:rPr lang="ar-IQ" dirty="0" smtClean="0"/>
              <a:t>) هي الاكثر شيوعا، وهذه الخلايا تحتوي على الصبغة البروتينية (الميلانين) والتي تكون على شكلين:</a:t>
            </a:r>
            <a:endParaRPr lang="en-US" dirty="0" smtClean="0"/>
          </a:p>
          <a:p>
            <a:pPr algn="just" rtl="1">
              <a:buNone/>
            </a:pPr>
            <a:r>
              <a:rPr lang="ar-SY" b="1" dirty="0" smtClean="0"/>
              <a:t>أ.</a:t>
            </a:r>
            <a:r>
              <a:rPr lang="ar-SY" dirty="0" smtClean="0"/>
              <a:t> </a:t>
            </a:r>
            <a:r>
              <a:rPr lang="en-US" dirty="0" err="1" smtClean="0"/>
              <a:t>Eumelanin</a:t>
            </a:r>
            <a:r>
              <a:rPr lang="ar-IQ" dirty="0" smtClean="0"/>
              <a:t>: وتعطي اللون القهوائي أو الأسود. </a:t>
            </a:r>
            <a:endParaRPr lang="en-US" dirty="0" smtClean="0"/>
          </a:p>
          <a:p>
            <a:pPr algn="just" rtl="1">
              <a:buNone/>
            </a:pPr>
            <a:r>
              <a:rPr lang="ar-SY" b="1" dirty="0" smtClean="0"/>
              <a:t>ب.</a:t>
            </a:r>
            <a:r>
              <a:rPr lang="ar-SY" dirty="0" smtClean="0"/>
              <a:t> </a:t>
            </a:r>
            <a:r>
              <a:rPr lang="en-US" dirty="0" err="1" smtClean="0"/>
              <a:t>Phaeomelanin</a:t>
            </a:r>
            <a:r>
              <a:rPr lang="ar-IQ" dirty="0" smtClean="0"/>
              <a:t>: وتعطي اللون الأصفر – القهوائي.</a:t>
            </a:r>
            <a:endParaRPr lang="en-US" dirty="0" smtClean="0"/>
          </a:p>
          <a:p>
            <a:pPr algn="just" rtl="1">
              <a:buNone/>
            </a:pPr>
            <a:r>
              <a:rPr lang="ar-IQ" dirty="0" smtClean="0"/>
              <a:t>ويوجد في جلد الفقريات حاملات لونية أخرى إضافة إلى الحاملات الميلانينية وهي تتسبب في اللون الصبغي، منها الحاملات الصفراوية (</a:t>
            </a:r>
            <a:r>
              <a:rPr lang="en-US" dirty="0" err="1" smtClean="0"/>
              <a:t>Xanthophores</a:t>
            </a:r>
            <a:r>
              <a:rPr lang="ar-IQ" dirty="0" smtClean="0"/>
              <a:t>)، وهذه الحاملات تحتوي على </a:t>
            </a:r>
            <a:r>
              <a:rPr lang="en-US" dirty="0" err="1" smtClean="0"/>
              <a:t>Carotinoid</a:t>
            </a:r>
            <a:r>
              <a:rPr lang="ar-IQ" dirty="0" smtClean="0"/>
              <a:t> و </a:t>
            </a:r>
            <a:r>
              <a:rPr lang="en-US" dirty="0" err="1" smtClean="0"/>
              <a:t>Pteridine</a:t>
            </a:r>
            <a:r>
              <a:rPr lang="ar-IQ" dirty="0" smtClean="0"/>
              <a:t>، وتتسبب في اللون الأصفر – الأحمر. وهناك حاملات القزحية (</a:t>
            </a:r>
            <a:r>
              <a:rPr lang="en-US" dirty="0" err="1" smtClean="0"/>
              <a:t>Iridiophores</a:t>
            </a:r>
            <a:r>
              <a:rPr lang="ar-IQ" dirty="0" smtClean="0"/>
              <a:t>) , والتي تنتج لونا تركيبيا، وهذه الخلايا لا تحتوي على صبغة بل على بلورات من الكوانين (</a:t>
            </a:r>
            <a:r>
              <a:rPr lang="en-US" dirty="0" err="1" smtClean="0"/>
              <a:t>Quanin</a:t>
            </a:r>
            <a:r>
              <a:rPr lang="en-US" dirty="0" smtClean="0"/>
              <a:t> </a:t>
            </a:r>
            <a:r>
              <a:rPr lang="ar-IQ" dirty="0" smtClean="0"/>
              <a:t>) أو البيورين (</a:t>
            </a:r>
            <a:r>
              <a:rPr lang="en-US" dirty="0" err="1" smtClean="0"/>
              <a:t>Purin</a:t>
            </a:r>
            <a:r>
              <a:rPr lang="ar-IQ" dirty="0" smtClean="0"/>
              <a:t>) حيث تقوم بعكس جميع الأطوال الموجية (منتجة تأثير فضي) أو تعكس الموجات القصيرة فقط (منتجة تأثير أزرق معدني). والصبغة الخضراء نادرة وهي تظهر نتيجة ارتباط عاملين أو أكثر، فمثلا ينتج اللون الأخضر في الضفدع نتيجة انعكاس الضوء الأزرق من الحاملات القزحية الواقعة إلى الداخل من الحاملات الصفراوية.</a:t>
            </a:r>
            <a:endParaRPr lang="en-US" dirty="0" smtClean="0"/>
          </a:p>
          <a:p>
            <a:pPr algn="just" rt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lstStyle/>
          <a:p>
            <a:pPr algn="just" rtl="1"/>
            <a:r>
              <a:rPr lang="ar-IQ" sz="3200" dirty="0" smtClean="0">
                <a:solidFill>
                  <a:srgbClr val="00B050"/>
                </a:solidFill>
              </a:rPr>
              <a:t>التشريح المقارن للجلد – دائرية الفم </a:t>
            </a:r>
            <a:endParaRPr lang="en-US" sz="3200" dirty="0">
              <a:solidFill>
                <a:srgbClr val="00B050"/>
              </a:solidFill>
            </a:endParaRPr>
          </a:p>
        </p:txBody>
      </p:sp>
      <p:sp>
        <p:nvSpPr>
          <p:cNvPr id="3" name="Content Placeholder 2"/>
          <p:cNvSpPr>
            <a:spLocks noGrp="1"/>
          </p:cNvSpPr>
          <p:nvPr>
            <p:ph idx="1"/>
          </p:nvPr>
        </p:nvSpPr>
        <p:spPr>
          <a:xfrm>
            <a:off x="914400" y="1143000"/>
            <a:ext cx="7772400" cy="5212560"/>
          </a:xfrm>
        </p:spPr>
        <p:txBody>
          <a:bodyPr/>
          <a:lstStyle/>
          <a:p>
            <a:pPr algn="just" rtl="1">
              <a:buNone/>
            </a:pPr>
            <a:r>
              <a:rPr lang="ar-SY" sz="2000" b="1" dirty="0" smtClean="0"/>
              <a:t>دائر</a:t>
            </a:r>
            <a:r>
              <a:rPr lang="ar-IQ" sz="2000" b="1" dirty="0" smtClean="0"/>
              <a:t>ي</a:t>
            </a:r>
            <a:r>
              <a:rPr lang="ar-SY" sz="2000" b="1" dirty="0" smtClean="0"/>
              <a:t>ة الفم</a:t>
            </a:r>
            <a:endParaRPr lang="en-US" sz="2000" dirty="0" smtClean="0"/>
          </a:p>
          <a:p>
            <a:pPr algn="just" rtl="1">
              <a:buNone/>
            </a:pPr>
            <a:r>
              <a:rPr lang="ar-IQ" sz="2000" dirty="0" smtClean="0"/>
              <a:t>تتكون البشرة من عدة صفوف من الخلايا، يقوم الصف العلوي منها بإفراز الكيوتكل. وتتميز بوجود الكثير من الغدد التي تكون أحادية الخلية حيث يوجد هناك غدد هراوية (</a:t>
            </a:r>
            <a:r>
              <a:rPr lang="en-US" sz="2000" dirty="0" smtClean="0"/>
              <a:t>Club Glands</a:t>
            </a:r>
            <a:r>
              <a:rPr lang="ar-IQ" sz="2000" dirty="0" smtClean="0"/>
              <a:t>) تنتج غراء بروتيني ليفي، وغدد حبيبية (</a:t>
            </a:r>
            <a:r>
              <a:rPr lang="en-US" sz="2000" dirty="0" smtClean="0"/>
              <a:t>Granular Glands</a:t>
            </a:r>
            <a:r>
              <a:rPr lang="ar-IQ" sz="2000" dirty="0" smtClean="0"/>
              <a:t>) </a:t>
            </a:r>
            <a:r>
              <a:rPr lang="ar-SY" sz="2000" dirty="0" smtClean="0"/>
              <a:t>تفرز الكيوتكل</a:t>
            </a:r>
            <a:r>
              <a:rPr lang="ar-IQ" sz="2000" dirty="0" smtClean="0"/>
              <a:t>، كما تنتشر الكثير من الغدد الكأسية (</a:t>
            </a:r>
            <a:r>
              <a:rPr lang="en-US" sz="2000" dirty="0" smtClean="0"/>
              <a:t>Goblet Glands</a:t>
            </a:r>
            <a:r>
              <a:rPr lang="ar-IQ" sz="2000" dirty="0" smtClean="0"/>
              <a:t>). ويكون الكيراتين في دائرية الفم معدوم، كما لا توجد حراشف</a:t>
            </a:r>
            <a:endParaRPr lang="en-US" sz="2000" dirty="0" smtClean="0"/>
          </a:p>
          <a:p>
            <a:pPr algn="just" rtl="1">
              <a:buNone/>
            </a:pPr>
            <a:endParaRPr lang="en-US" dirty="0"/>
          </a:p>
        </p:txBody>
      </p:sp>
      <p:pic>
        <p:nvPicPr>
          <p:cNvPr id="4" name="Picture 3" descr="3-3b copy"/>
          <p:cNvPicPr/>
          <p:nvPr/>
        </p:nvPicPr>
        <p:blipFill>
          <a:blip r:embed="rId2"/>
          <a:srcRect/>
          <a:stretch>
            <a:fillRect/>
          </a:stretch>
        </p:blipFill>
        <p:spPr bwMode="auto">
          <a:xfrm>
            <a:off x="1828800" y="3505200"/>
            <a:ext cx="7010400" cy="3352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200" dirty="0" smtClean="0">
                <a:solidFill>
                  <a:schemeClr val="tx2">
                    <a:lumMod val="75000"/>
                  </a:schemeClr>
                </a:solidFill>
              </a:rPr>
              <a:t>الجلد في دائرية الفم </a:t>
            </a:r>
            <a:endParaRPr lang="en-US" sz="3200" dirty="0">
              <a:solidFill>
                <a:schemeClr val="tx2">
                  <a:lumMod val="75000"/>
                </a:schemeClr>
              </a:solidFill>
            </a:endParaRPr>
          </a:p>
        </p:txBody>
      </p:sp>
      <p:sp>
        <p:nvSpPr>
          <p:cNvPr id="3" name="Content Placeholder 2"/>
          <p:cNvSpPr>
            <a:spLocks noGrp="1"/>
          </p:cNvSpPr>
          <p:nvPr>
            <p:ph idx="1"/>
          </p:nvPr>
        </p:nvSpPr>
        <p:spPr/>
        <p:txBody>
          <a:bodyPr>
            <a:normAutofit/>
          </a:bodyPr>
          <a:lstStyle/>
          <a:p>
            <a:pPr algn="just" rtl="1">
              <a:buNone/>
            </a:pPr>
            <a:r>
              <a:rPr lang="ar-IQ" sz="2800" dirty="0" smtClean="0"/>
              <a:t>أما الأدمة فتكون أرق من البشرة ومكونة من حزم لألياف كولاجينية ومطاطة مرتبة دائرياً. كما توجد في هذه الطبقة أوعية دموية وأعصاب وألياف عضلية ملساء. يعزى لون الجلد في دائريات الفم إلى وجود حاملات الصبغة (</a:t>
            </a:r>
            <a:r>
              <a:rPr lang="en-US" sz="2800" dirty="0" err="1" smtClean="0"/>
              <a:t>Chromatophores</a:t>
            </a:r>
            <a:r>
              <a:rPr lang="ar-IQ" sz="2800" dirty="0" smtClean="0"/>
              <a:t>) في الطبقة تحت الجلدية, كما انها تكون موجودة في الأدمة. وتمتاز الخلايا الصبغية (</a:t>
            </a:r>
            <a:r>
              <a:rPr lang="en-US" sz="2800" dirty="0" smtClean="0"/>
              <a:t>Pigment Cells</a:t>
            </a:r>
            <a:r>
              <a:rPr lang="ar-SY" sz="2800" dirty="0" smtClean="0"/>
              <a:t>)</a:t>
            </a:r>
            <a:r>
              <a:rPr lang="ar-IQ" sz="2800" dirty="0" smtClean="0"/>
              <a:t> أو حاملات الصبغة بقدرتها على الهجرة، وتكون السيطرة عليها هورموينة.</a:t>
            </a:r>
            <a:endParaRPr lang="en-US" sz="2800" dirty="0" smtClean="0"/>
          </a:p>
          <a:p>
            <a:pPr algn="just" rtl="1">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53</TotalTime>
  <Words>1823</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Theme</vt:lpstr>
      <vt:lpstr>Integumentary System-1</vt:lpstr>
      <vt:lpstr>Integumentary System </vt:lpstr>
      <vt:lpstr>Slide 3</vt:lpstr>
      <vt:lpstr>Slide 4</vt:lpstr>
      <vt:lpstr>منشا الجلد وتركيبه ولونه</vt:lpstr>
      <vt:lpstr>لون الجلد </vt:lpstr>
      <vt:lpstr>Slide 7</vt:lpstr>
      <vt:lpstr>التشريح المقارن للجلد – دائرية الفم </vt:lpstr>
      <vt:lpstr>الجلد في دائرية الفم </vt:lpstr>
      <vt:lpstr>الجلد في الاسماك </vt:lpstr>
      <vt:lpstr>الاسماك الغضروفية </vt:lpstr>
      <vt:lpstr>الاسماك الغضروفية </vt:lpstr>
      <vt:lpstr>الجلد في الاسماك العظمية </vt:lpstr>
      <vt:lpstr>Slide 14</vt:lpstr>
      <vt:lpstr>الاسماك الرئوية </vt:lpstr>
      <vt:lpstr>اللون في الاسماك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Integumentary System-1</dc:title>
  <dc:creator>ssc</dc:creator>
  <cp:lastModifiedBy>ssc</cp:lastModifiedBy>
  <cp:revision>15</cp:revision>
  <dcterms:created xsi:type="dcterms:W3CDTF">2018-11-24T10:59:07Z</dcterms:created>
  <dcterms:modified xsi:type="dcterms:W3CDTF">2018-11-24T11:52:34Z</dcterms:modified>
</cp:coreProperties>
</file>